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</p:embeddedFont>
    <p:embeddedFont>
      <p:font typeface="Roboto Slab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248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tu001" TargetMode="External"/><Relationship Id="rId2" Type="http://schemas.openxmlformats.org/officeDocument/2006/relationships/hyperlink" Target="https://www.linkedin.com/in/rohanur-rahman-ontu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edium.com/@playwithdatawithont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0211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Maven Coffee Sales: Data-Driven Insights for Smarter Retail Decisions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40382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sales data to optimize retail performance and customer engagement.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A2AE1-51BD-4DFB-BABA-EF9EC8E1B101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62857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Next Steps &amp;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87643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if customer data available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Bundling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basket combinations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Seasonal Trends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event-based data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256353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Staffing Optimization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around peak hours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Pricing Testing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1895177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Adjust low-revenue items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05F82-7969-4D52-8EB7-33752C76B436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B14188-16B1-413A-8525-F225108BF192}"/>
              </a:ext>
            </a:extLst>
          </p:cNvPr>
          <p:cNvSpPr/>
          <p:nvPr/>
        </p:nvSpPr>
        <p:spPr>
          <a:xfrm>
            <a:off x="5057318" y="3265988"/>
            <a:ext cx="5177352" cy="859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Thank You</a:t>
            </a:r>
            <a:endParaRPr lang="en-US" sz="6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9ED1E5-0B25-4357-9027-6308A61F7F84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687AB162-4EA4-4E44-9C17-E10EC8071802}"/>
              </a:ext>
            </a:extLst>
          </p:cNvPr>
          <p:cNvSpPr/>
          <p:nvPr/>
        </p:nvSpPr>
        <p:spPr>
          <a:xfrm>
            <a:off x="5200537" y="4114800"/>
            <a:ext cx="1354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Follow me on:</a:t>
            </a:r>
            <a:endParaRPr lang="en-US" sz="155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68C8AEA1-127F-456D-9861-F01DBC42627B}"/>
              </a:ext>
            </a:extLst>
          </p:cNvPr>
          <p:cNvSpPr/>
          <p:nvPr/>
        </p:nvSpPr>
        <p:spPr>
          <a:xfrm>
            <a:off x="5200538" y="4429303"/>
            <a:ext cx="6080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Linkedin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/>
              </a:rPr>
              <a:t>https://www.linkedin.com/in/rohanur-rahman-ontu/</a:t>
            </a:r>
            <a:endParaRPr lang="en-US" sz="15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699C9CB-3714-4DAB-9129-26040C85CD7B}"/>
              </a:ext>
            </a:extLst>
          </p:cNvPr>
          <p:cNvSpPr/>
          <p:nvPr/>
        </p:nvSpPr>
        <p:spPr>
          <a:xfrm>
            <a:off x="5200538" y="4732789"/>
            <a:ext cx="6080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50" dirty="0" err="1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- 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https://github.com/ontu001</a:t>
            </a:r>
            <a:endParaRPr lang="en-US" sz="15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7EC622B-B928-4C97-88AA-2A526338FF24}"/>
              </a:ext>
            </a:extLst>
          </p:cNvPr>
          <p:cNvSpPr/>
          <p:nvPr/>
        </p:nvSpPr>
        <p:spPr>
          <a:xfrm>
            <a:off x="5200537" y="5068012"/>
            <a:ext cx="6080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Medium- </a:t>
            </a: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/>
              </a:rPr>
              <a:t>https://medium.com/@playwithdatawithontu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101535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3606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 Sales Trends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Location and time-based performance insights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46580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Identify High-Performing Products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sellers and revenue drivers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3782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Evaluate Customer Behavior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Purchasing patterns and preferences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3684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Provide Actionable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sales and store operations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Source &amp; Period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Coffee Retail Dataset, Jan 2023 to [End Period]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 columns: transactions, store, product, pricing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 [insert transaction count] transactions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Multiple categories: Coffee, Tea, Hot Chocolate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A9BC1-7B74-439A-A82F-114FE972C1AC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8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Revenue &amp; Average Order Value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  <a:highlight>
                  <a:srgbClr val="80008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$698812.33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representing overall sales volume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29553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37339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Average Order Value (AOV)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21814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  <a:highlight>
                  <a:srgbClr val="800080"/>
                </a:highlight>
                <a:latin typeface="Roboto" pitchFamily="34" charset="0"/>
                <a:ea typeface="Roboto" pitchFamily="34" charset="-122"/>
              </a:rPr>
              <a:t>$4.69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transaction indicating spend behavior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76048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8383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Headline Metrics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32876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 indicators of business health and growth potential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474" y="733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Store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66953" y="1901182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Performing Store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491366" y="1901182"/>
            <a:ext cx="41889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Avg Transaction Value by Store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0F88D-B6F1-4B00-A72C-F73A8CB6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4" y="2334031"/>
            <a:ext cx="4240845" cy="2633871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E57F092-D332-4D10-AAF4-A87D0A840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965908"/>
              </p:ext>
            </p:extLst>
          </p:nvPr>
        </p:nvGraphicFramePr>
        <p:xfrm>
          <a:off x="7511464" y="2422679"/>
          <a:ext cx="416887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439">
                  <a:extLst>
                    <a:ext uri="{9D8B030D-6E8A-4147-A177-3AD203B41FA5}">
                      <a16:colId xmlns:a16="http://schemas.microsoft.com/office/drawing/2014/main" val="2423046123"/>
                    </a:ext>
                  </a:extLst>
                </a:gridCol>
                <a:gridCol w="2084439">
                  <a:extLst>
                    <a:ext uri="{9D8B030D-6E8A-4147-A177-3AD203B41FA5}">
                      <a16:colId xmlns:a16="http://schemas.microsoft.com/office/drawing/2014/main" val="1460127582"/>
                    </a:ext>
                  </a:extLst>
                </a:gridCol>
              </a:tblGrid>
              <a:tr h="193657">
                <a:tc>
                  <a:txBody>
                    <a:bodyPr/>
                    <a:lstStyle/>
                    <a:p>
                      <a:r>
                        <a:rPr lang="en-US" dirty="0"/>
                        <a:t>Lower Manhattan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092056"/>
                  </a:ext>
                </a:extLst>
              </a:tr>
              <a:tr h="193657">
                <a:tc>
                  <a:txBody>
                    <a:bodyPr/>
                    <a:lstStyle/>
                    <a:p>
                      <a:r>
                        <a:rPr lang="en-US"/>
                        <a:t>Hell's Kitchen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389936"/>
                  </a:ext>
                </a:extLst>
              </a:tr>
              <a:tr h="193657">
                <a:tc>
                  <a:txBody>
                    <a:bodyPr/>
                    <a:lstStyle/>
                    <a:p>
                      <a:r>
                        <a:rPr lang="en-US"/>
                        <a:t>Astoria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0515701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85FB281-8777-4BA8-96F0-CC47EA93B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464" y="3664600"/>
            <a:ext cx="4188976" cy="25901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139A44-DAC5-4753-9538-2971BAC332BB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3163253"/>
            <a:ext cx="6193393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Time-Based Sales Trends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4" y="4158615"/>
            <a:ext cx="518517" cy="5185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51848" y="424553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Peak Hours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51848" y="469403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transactions at 10 AM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" y="5476875"/>
            <a:ext cx="518517" cy="5185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51848" y="556379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Monthly Trend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51848" y="601229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stability and seasonality in sales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24" y="6795135"/>
            <a:ext cx="518517" cy="5185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51848" y="688205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Day of Week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51848" y="7330559"/>
            <a:ext cx="12452628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Monday and Friday highest sales volume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C935E-E85D-46E2-9268-99211CF17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1779" y="5228137"/>
            <a:ext cx="3783495" cy="23394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D286E5-6983-4E72-93A7-EB57241A1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1029" y="2892697"/>
            <a:ext cx="4149463" cy="22406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EB8217-CE6E-402E-93E1-969AA569A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7159" y="5476875"/>
            <a:ext cx="4122804" cy="24380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29916F3-9CB0-418C-AB59-7C059C8606E9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55" y="11239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842945" y="21363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059722" y="2082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Best Categories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180540" y="1478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per Unit</a:t>
            </a:r>
            <a:endParaRPr lang="en-US" sz="2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61A7C-56A3-4F1C-AC04-3AE042BE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8" y="2637621"/>
            <a:ext cx="4472147" cy="2991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1E896C-AB83-40DC-81CC-2B132DBB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920" y="2637621"/>
            <a:ext cx="4914360" cy="3366571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2C94B18-07B0-4D12-A267-077ADF48E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158622"/>
              </p:ext>
            </p:extLst>
          </p:nvPr>
        </p:nvGraphicFramePr>
        <p:xfrm>
          <a:off x="10098713" y="2313542"/>
          <a:ext cx="4453362" cy="587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6681">
                  <a:extLst>
                    <a:ext uri="{9D8B030D-6E8A-4147-A177-3AD203B41FA5}">
                      <a16:colId xmlns:a16="http://schemas.microsoft.com/office/drawing/2014/main" val="3417684018"/>
                    </a:ext>
                  </a:extLst>
                </a:gridCol>
                <a:gridCol w="2226681">
                  <a:extLst>
                    <a:ext uri="{9D8B030D-6E8A-4147-A177-3AD203B41FA5}">
                      <a16:colId xmlns:a16="http://schemas.microsoft.com/office/drawing/2014/main" val="3650466660"/>
                    </a:ext>
                  </a:extLst>
                </a:gridCol>
              </a:tblGrid>
              <a:tr h="443428">
                <a:tc>
                  <a:txBody>
                    <a:bodyPr/>
                    <a:lstStyle/>
                    <a:p>
                      <a:r>
                        <a:rPr lang="en-US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Revenue Per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63212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 dirty="0"/>
                        <a:t>Civet Cat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033763"/>
                  </a:ext>
                </a:extLst>
              </a:tr>
              <a:tr h="775998">
                <a:tc>
                  <a:txBody>
                    <a:bodyPr/>
                    <a:lstStyle/>
                    <a:p>
                      <a:r>
                        <a:rPr lang="en-US"/>
                        <a:t>I Need My Bean! T-shirt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27.89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5009417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Organic Decaf Blend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22.61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36000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Ethiopia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31178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Primo Espresso Roast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20.45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515636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Jamacian Coffee River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19.75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478399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Brazilian - Organic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18.00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971312"/>
                  </a:ext>
                </a:extLst>
              </a:tr>
              <a:tr h="775998">
                <a:tc>
                  <a:txBody>
                    <a:bodyPr/>
                    <a:lstStyle/>
                    <a:p>
                      <a:r>
                        <a:rPr lang="en-US"/>
                        <a:t>Our Old Time Diner Blend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18.00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002584"/>
                  </a:ext>
                </a:extLst>
              </a:tr>
              <a:tr h="775998">
                <a:tc>
                  <a:txBody>
                    <a:bodyPr/>
                    <a:lstStyle/>
                    <a:p>
                      <a:r>
                        <a:rPr lang="en-US"/>
                        <a:t>Columbian Medium Roast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15.00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428395"/>
                  </a:ext>
                </a:extLst>
              </a:tr>
              <a:tr h="443428">
                <a:tc>
                  <a:txBody>
                    <a:bodyPr/>
                    <a:lstStyle/>
                    <a:p>
                      <a:r>
                        <a:rPr lang="en-US"/>
                        <a:t>Espresso Roast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1938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77671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Behavior (Inferred)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9542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Items per Transaction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6E5EF"/>
                </a:solidFill>
                <a:highlight>
                  <a:srgbClr val="800080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$1.44 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items averaged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45622" y="3869970"/>
            <a:ext cx="3428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High-Frequency Products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D06551-DB22-40FD-A3E3-3C784FE6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8" y="4356502"/>
            <a:ext cx="5930740" cy="3667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0C4C7D-D0EB-46E0-9F1C-605F84715634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1879"/>
            <a:ext cx="6737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Business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42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88798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marketing on top-selling times and days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35893" y="38142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5973008" y="388798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premium high-revenue products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77995" y="381428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10415111" y="388798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Tailor strategies to store locations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067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14111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AOV to set free shipping thresholds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57003" y="5067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2" name="Text 10"/>
          <p:cNvSpPr/>
          <p:nvPr/>
        </p:nvSpPr>
        <p:spPr>
          <a:xfrm>
            <a:off x="8194119" y="514111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offerings in best-selling categories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941ACC-6317-4F64-83A5-53344444E962}"/>
              </a:ext>
            </a:extLst>
          </p:cNvPr>
          <p:cNvSpPr/>
          <p:nvPr/>
        </p:nvSpPr>
        <p:spPr>
          <a:xfrm>
            <a:off x="12860594" y="7769869"/>
            <a:ext cx="1682145" cy="459731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358</Words>
  <Application>Microsoft Office PowerPoint</Application>
  <PresentationFormat>Custom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Rahman</cp:lastModifiedBy>
  <cp:revision>6</cp:revision>
  <dcterms:created xsi:type="dcterms:W3CDTF">2025-05-15T14:52:07Z</dcterms:created>
  <dcterms:modified xsi:type="dcterms:W3CDTF">2025-05-15T15:37:26Z</dcterms:modified>
</cp:coreProperties>
</file>